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Montserrat ExtraLight"/>
      <p:regular r:id="rId33"/>
      <p:bold r:id="rId34"/>
      <p:italic r:id="rId35"/>
      <p:boldItalic r:id="rId36"/>
    </p:embeddedFont>
    <p:embeddedFont>
      <p:font typeface="Montserrat ExtraBold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FD6166-E588-4149-8459-059373A6C66F}">
  <a:tblStyle styleId="{B1FD6166-E588-4149-8459-059373A6C6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6.xml"/><Relationship Id="rId33" Type="http://schemas.openxmlformats.org/officeDocument/2006/relationships/font" Target="fonts/MontserratExtraLight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ExtraLigh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ExtraLight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ExtraBold-bold.fntdata"/><Relationship Id="rId14" Type="http://schemas.openxmlformats.org/officeDocument/2006/relationships/slide" Target="slides/slide9.xml"/><Relationship Id="rId36" Type="http://schemas.openxmlformats.org/officeDocument/2006/relationships/font" Target="fonts/MontserratExtra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ontserratExtra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d5c8adb9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cd5c8adb9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7ad6936c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f7ad6936c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da84fe4fe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cda84fe4fe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d5c8adb9a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cd5c8adb9a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cd5c8adb9a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cd5c8adb9a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d5c8adb9a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cd5c8adb9a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da84fe4f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da84fe4f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d5c8adb9a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d5c8adb9a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d892288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d892288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d5c8adb9a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d5c8adb9a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Cover Letter Generator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Yat Chit Law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Karthikeyan Jeyabalasuntharam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Hiu Kwong Lung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Job Post Killer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5"/>
          <p:cNvSpPr txBox="1"/>
          <p:nvPr>
            <p:ph type="title"/>
          </p:nvPr>
        </p:nvSpPr>
        <p:spPr>
          <a:xfrm>
            <a:off x="938500" y="445025"/>
            <a:ext cx="6784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Background — Job Post Killer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2" name="Google Shape;232;p45"/>
          <p:cNvSpPr txBox="1"/>
          <p:nvPr>
            <p:ph idx="1" type="body"/>
          </p:nvPr>
        </p:nvSpPr>
        <p:spPr>
          <a:xfrm>
            <a:off x="524975" y="890875"/>
            <a:ext cx="6967500" cy="3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 develop based on the challenges faced and job application frequency of recent graduates and career changers in the job market.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Insights: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Rising Demand for Precision-Targeted, Personalized Job Applications: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Rise in remote job applications.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Increased use of ATS software.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Existing tools offer limited customization, relying on templates.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Solution: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Unique AI Cover Letter Generator integrates job description analysis and the user's employment history.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Reduce the application time for each job posting to apply for more jobs.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Enhances the relevance of cover letter, increases chances of passing through ATS filters, and impresses hiring managers.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234" name="Google Shape;234;p45"/>
          <p:cNvGrpSpPr/>
          <p:nvPr/>
        </p:nvGrpSpPr>
        <p:grpSpPr>
          <a:xfrm>
            <a:off x="101502" y="1594155"/>
            <a:ext cx="337069" cy="302593"/>
            <a:chOff x="3441065" y="4302505"/>
            <a:chExt cx="337069" cy="302593"/>
          </a:xfrm>
        </p:grpSpPr>
        <p:sp>
          <p:nvSpPr>
            <p:cNvPr id="235" name="Google Shape;235;p45"/>
            <p:cNvSpPr/>
            <p:nvPr/>
          </p:nvSpPr>
          <p:spPr>
            <a:xfrm>
              <a:off x="3441065" y="4366941"/>
              <a:ext cx="337069" cy="173655"/>
            </a:xfrm>
            <a:custGeom>
              <a:rect b="b" l="l" r="r" t="t"/>
              <a:pathLst>
                <a:path extrusionOk="0" h="5460" w="10598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5"/>
            <p:cNvSpPr/>
            <p:nvPr/>
          </p:nvSpPr>
          <p:spPr>
            <a:xfrm>
              <a:off x="3572864" y="4423300"/>
              <a:ext cx="76141" cy="61479"/>
            </a:xfrm>
            <a:custGeom>
              <a:rect b="b" l="l" r="r" t="t"/>
              <a:pathLst>
                <a:path extrusionOk="0" h="1933" w="2394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5"/>
            <p:cNvSpPr/>
            <p:nvPr/>
          </p:nvSpPr>
          <p:spPr>
            <a:xfrm>
              <a:off x="3619045" y="4394485"/>
              <a:ext cx="46626" cy="39088"/>
            </a:xfrm>
            <a:custGeom>
              <a:rect b="b" l="l" r="r" t="t"/>
              <a:pathLst>
                <a:path extrusionOk="0" h="1229" w="1466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5"/>
            <p:cNvSpPr/>
            <p:nvPr/>
          </p:nvSpPr>
          <p:spPr>
            <a:xfrm>
              <a:off x="3604669" y="4302505"/>
              <a:ext cx="9860" cy="42046"/>
            </a:xfrm>
            <a:custGeom>
              <a:rect b="b" l="l" r="r" t="t"/>
              <a:pathLst>
                <a:path extrusionOk="0" h="1322" w="31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5"/>
            <p:cNvSpPr/>
            <p:nvPr/>
          </p:nvSpPr>
          <p:spPr>
            <a:xfrm>
              <a:off x="3528178" y="4315926"/>
              <a:ext cx="22359" cy="40742"/>
            </a:xfrm>
            <a:custGeom>
              <a:rect b="b" l="l" r="r" t="t"/>
              <a:pathLst>
                <a:path extrusionOk="0" h="1281" w="703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5"/>
            <p:cNvSpPr/>
            <p:nvPr/>
          </p:nvSpPr>
          <p:spPr>
            <a:xfrm>
              <a:off x="3457730" y="4348590"/>
              <a:ext cx="32600" cy="35367"/>
            </a:xfrm>
            <a:custGeom>
              <a:rect b="b" l="l" r="r" t="t"/>
              <a:pathLst>
                <a:path extrusionOk="0" h="1112" w="1025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5"/>
            <p:cNvSpPr/>
            <p:nvPr/>
          </p:nvSpPr>
          <p:spPr>
            <a:xfrm>
              <a:off x="3727723" y="4351611"/>
              <a:ext cx="32218" cy="34954"/>
            </a:xfrm>
            <a:custGeom>
              <a:rect b="b" l="l" r="r" t="t"/>
              <a:pathLst>
                <a:path extrusionOk="0" h="1099" w="1013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5"/>
            <p:cNvSpPr/>
            <p:nvPr/>
          </p:nvSpPr>
          <p:spPr>
            <a:xfrm>
              <a:off x="3668279" y="4315926"/>
              <a:ext cx="22391" cy="40742"/>
            </a:xfrm>
            <a:custGeom>
              <a:rect b="b" l="l" r="r" t="t"/>
              <a:pathLst>
                <a:path extrusionOk="0" h="1281" w="704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5"/>
            <p:cNvSpPr/>
            <p:nvPr/>
          </p:nvSpPr>
          <p:spPr>
            <a:xfrm>
              <a:off x="3603143" y="4563019"/>
              <a:ext cx="9891" cy="42078"/>
            </a:xfrm>
            <a:custGeom>
              <a:rect b="b" l="l" r="r" t="t"/>
              <a:pathLst>
                <a:path extrusionOk="0" h="1323" w="311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5"/>
            <p:cNvSpPr/>
            <p:nvPr/>
          </p:nvSpPr>
          <p:spPr>
            <a:xfrm>
              <a:off x="3667134" y="4552206"/>
              <a:ext cx="22009" cy="40233"/>
            </a:xfrm>
            <a:custGeom>
              <a:rect b="b" l="l" r="r" t="t"/>
              <a:pathLst>
                <a:path extrusionOk="0" h="1265" w="692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5"/>
            <p:cNvSpPr/>
            <p:nvPr/>
          </p:nvSpPr>
          <p:spPr>
            <a:xfrm>
              <a:off x="3727723" y="4524662"/>
              <a:ext cx="32982" cy="35367"/>
            </a:xfrm>
            <a:custGeom>
              <a:rect b="b" l="l" r="r" t="t"/>
              <a:pathLst>
                <a:path extrusionOk="0" h="1112" w="1037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5"/>
            <p:cNvSpPr/>
            <p:nvPr/>
          </p:nvSpPr>
          <p:spPr>
            <a:xfrm>
              <a:off x="3457349" y="4522023"/>
              <a:ext cx="32218" cy="34954"/>
            </a:xfrm>
            <a:custGeom>
              <a:rect b="b" l="l" r="r" t="t"/>
              <a:pathLst>
                <a:path extrusionOk="0" h="1099" w="1013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5"/>
            <p:cNvSpPr/>
            <p:nvPr/>
          </p:nvSpPr>
          <p:spPr>
            <a:xfrm>
              <a:off x="3526270" y="4551665"/>
              <a:ext cx="22772" cy="40392"/>
            </a:xfrm>
            <a:custGeom>
              <a:rect b="b" l="l" r="r" t="t"/>
              <a:pathLst>
                <a:path extrusionOk="0" h="1270" w="716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45"/>
          <p:cNvGrpSpPr/>
          <p:nvPr/>
        </p:nvGrpSpPr>
        <p:grpSpPr>
          <a:xfrm>
            <a:off x="88885" y="3186704"/>
            <a:ext cx="362321" cy="364231"/>
            <a:chOff x="6069423" y="2891892"/>
            <a:chExt cx="362321" cy="364231"/>
          </a:xfrm>
        </p:grpSpPr>
        <p:sp>
          <p:nvSpPr>
            <p:cNvPr id="249" name="Google Shape;249;p45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5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5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5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5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5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Option and Costs</a:t>
            </a:r>
            <a:endParaRPr/>
          </a:p>
        </p:txBody>
      </p:sp>
      <p:cxnSp>
        <p:nvCxnSpPr>
          <p:cNvPr id="260" name="Google Shape;260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61" name="Google Shape;261;p46"/>
          <p:cNvSpPr txBox="1"/>
          <p:nvPr>
            <p:ph type="title"/>
          </p:nvPr>
        </p:nvSpPr>
        <p:spPr>
          <a:xfrm>
            <a:off x="1353238" y="1581838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option</a:t>
            </a:r>
            <a:endParaRPr/>
          </a:p>
        </p:txBody>
      </p:sp>
      <p:sp>
        <p:nvSpPr>
          <p:cNvPr id="262" name="Google Shape;262;p46"/>
          <p:cNvSpPr txBox="1"/>
          <p:nvPr>
            <p:ph idx="1" type="subTitle"/>
          </p:nvPr>
        </p:nvSpPr>
        <p:spPr>
          <a:xfrm>
            <a:off x="1353250" y="2397075"/>
            <a:ext cx="32163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Free Trial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Subscription-based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(Pro version)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API for career platform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(like LinkedIn)</a:t>
            </a:r>
            <a:endParaRPr/>
          </a:p>
        </p:txBody>
      </p:sp>
      <p:sp>
        <p:nvSpPr>
          <p:cNvPr id="263" name="Google Shape;263;p46"/>
          <p:cNvSpPr txBox="1"/>
          <p:nvPr>
            <p:ph idx="2" type="title"/>
          </p:nvPr>
        </p:nvSpPr>
        <p:spPr>
          <a:xfrm>
            <a:off x="4569588" y="1581850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Costs</a:t>
            </a:r>
            <a:endParaRPr/>
          </a:p>
        </p:txBody>
      </p:sp>
      <p:sp>
        <p:nvSpPr>
          <p:cNvPr id="264" name="Google Shape;264;p46"/>
          <p:cNvSpPr txBox="1"/>
          <p:nvPr>
            <p:ph idx="3" type="subTitle"/>
          </p:nvPr>
        </p:nvSpPr>
        <p:spPr>
          <a:xfrm>
            <a:off x="4569600" y="2397100"/>
            <a:ext cx="3384300" cy="19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Infrastructure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Hosting platform</a:t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(AWS Cloud $0.08/hours)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Colab Pro($13.99/month)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Security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Data contain user sensitive information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Employee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265" name="Google Shape;265;p46"/>
          <p:cNvCxnSpPr/>
          <p:nvPr/>
        </p:nvCxnSpPr>
        <p:spPr>
          <a:xfrm>
            <a:off x="2412388" y="221232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66" name="Google Shape;266;p46"/>
          <p:cNvCxnSpPr/>
          <p:nvPr/>
        </p:nvCxnSpPr>
        <p:spPr>
          <a:xfrm>
            <a:off x="5628738" y="2212335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267" name="Google Shape;267;p46"/>
          <p:cNvGrpSpPr/>
          <p:nvPr/>
        </p:nvGrpSpPr>
        <p:grpSpPr>
          <a:xfrm>
            <a:off x="1209214" y="1730837"/>
            <a:ext cx="359679" cy="321833"/>
            <a:chOff x="4670239" y="1541599"/>
            <a:chExt cx="359679" cy="321833"/>
          </a:xfrm>
        </p:grpSpPr>
        <p:sp>
          <p:nvSpPr>
            <p:cNvPr id="268" name="Google Shape;268;p46"/>
            <p:cNvSpPr/>
            <p:nvPr/>
          </p:nvSpPr>
          <p:spPr>
            <a:xfrm>
              <a:off x="4818790" y="1606787"/>
              <a:ext cx="28838" cy="49687"/>
            </a:xfrm>
            <a:custGeom>
              <a:rect b="b" l="l" r="r" t="t"/>
              <a:pathLst>
                <a:path extrusionOk="0" h="1561" w="906">
                  <a:moveTo>
                    <a:pt x="429" y="298"/>
                  </a:moveTo>
                  <a:lnTo>
                    <a:pt x="429" y="584"/>
                  </a:lnTo>
                  <a:cubicBezTo>
                    <a:pt x="310" y="537"/>
                    <a:pt x="287" y="489"/>
                    <a:pt x="287" y="429"/>
                  </a:cubicBezTo>
                  <a:cubicBezTo>
                    <a:pt x="287" y="346"/>
                    <a:pt x="358" y="310"/>
                    <a:pt x="429" y="298"/>
                  </a:cubicBezTo>
                  <a:close/>
                  <a:moveTo>
                    <a:pt x="537" y="882"/>
                  </a:moveTo>
                  <a:cubicBezTo>
                    <a:pt x="656" y="929"/>
                    <a:pt x="680" y="989"/>
                    <a:pt x="680" y="1060"/>
                  </a:cubicBezTo>
                  <a:cubicBezTo>
                    <a:pt x="680" y="1132"/>
                    <a:pt x="620" y="1191"/>
                    <a:pt x="537" y="1203"/>
                  </a:cubicBezTo>
                  <a:lnTo>
                    <a:pt x="537" y="882"/>
                  </a:lnTo>
                  <a:close/>
                  <a:moveTo>
                    <a:pt x="477" y="1"/>
                  </a:moveTo>
                  <a:cubicBezTo>
                    <a:pt x="441" y="1"/>
                    <a:pt x="418" y="13"/>
                    <a:pt x="418" y="48"/>
                  </a:cubicBezTo>
                  <a:lnTo>
                    <a:pt x="418" y="108"/>
                  </a:lnTo>
                  <a:cubicBezTo>
                    <a:pt x="191" y="132"/>
                    <a:pt x="48" y="251"/>
                    <a:pt x="48" y="477"/>
                  </a:cubicBezTo>
                  <a:cubicBezTo>
                    <a:pt x="48" y="715"/>
                    <a:pt x="227" y="787"/>
                    <a:pt x="418" y="870"/>
                  </a:cubicBezTo>
                  <a:lnTo>
                    <a:pt x="418" y="1239"/>
                  </a:lnTo>
                  <a:cubicBezTo>
                    <a:pt x="310" y="1215"/>
                    <a:pt x="263" y="1191"/>
                    <a:pt x="179" y="1120"/>
                  </a:cubicBezTo>
                  <a:cubicBezTo>
                    <a:pt x="159" y="1104"/>
                    <a:pt x="138" y="1096"/>
                    <a:pt x="118" y="1096"/>
                  </a:cubicBezTo>
                  <a:cubicBezTo>
                    <a:pt x="93" y="1096"/>
                    <a:pt x="69" y="1110"/>
                    <a:pt x="48" y="1144"/>
                  </a:cubicBezTo>
                  <a:cubicBezTo>
                    <a:pt x="1" y="1203"/>
                    <a:pt x="1" y="1263"/>
                    <a:pt x="48" y="1310"/>
                  </a:cubicBezTo>
                  <a:cubicBezTo>
                    <a:pt x="120" y="1418"/>
                    <a:pt x="287" y="1465"/>
                    <a:pt x="418" y="1465"/>
                  </a:cubicBezTo>
                  <a:lnTo>
                    <a:pt x="418" y="1513"/>
                  </a:lnTo>
                  <a:cubicBezTo>
                    <a:pt x="418" y="1549"/>
                    <a:pt x="441" y="1560"/>
                    <a:pt x="477" y="1560"/>
                  </a:cubicBezTo>
                  <a:cubicBezTo>
                    <a:pt x="501" y="1560"/>
                    <a:pt x="537" y="1549"/>
                    <a:pt x="537" y="1513"/>
                  </a:cubicBezTo>
                  <a:lnTo>
                    <a:pt x="537" y="1429"/>
                  </a:lnTo>
                  <a:cubicBezTo>
                    <a:pt x="727" y="1406"/>
                    <a:pt x="894" y="1263"/>
                    <a:pt x="894" y="1025"/>
                  </a:cubicBezTo>
                  <a:cubicBezTo>
                    <a:pt x="906" y="787"/>
                    <a:pt x="763" y="703"/>
                    <a:pt x="549" y="632"/>
                  </a:cubicBezTo>
                  <a:lnTo>
                    <a:pt x="549" y="286"/>
                  </a:lnTo>
                  <a:cubicBezTo>
                    <a:pt x="596" y="286"/>
                    <a:pt x="644" y="298"/>
                    <a:pt x="680" y="334"/>
                  </a:cubicBezTo>
                  <a:cubicBezTo>
                    <a:pt x="707" y="341"/>
                    <a:pt x="738" y="363"/>
                    <a:pt x="771" y="363"/>
                  </a:cubicBezTo>
                  <a:cubicBezTo>
                    <a:pt x="795" y="363"/>
                    <a:pt x="821" y="351"/>
                    <a:pt x="846" y="310"/>
                  </a:cubicBezTo>
                  <a:cubicBezTo>
                    <a:pt x="882" y="275"/>
                    <a:pt x="894" y="215"/>
                    <a:pt x="834" y="167"/>
                  </a:cubicBezTo>
                  <a:cubicBezTo>
                    <a:pt x="763" y="108"/>
                    <a:pt x="644" y="96"/>
                    <a:pt x="537" y="96"/>
                  </a:cubicBezTo>
                  <a:lnTo>
                    <a:pt x="537" y="48"/>
                  </a:lnTo>
                  <a:cubicBezTo>
                    <a:pt x="537" y="13"/>
                    <a:pt x="501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6"/>
            <p:cNvSpPr/>
            <p:nvPr/>
          </p:nvSpPr>
          <p:spPr>
            <a:xfrm>
              <a:off x="4875256" y="1557896"/>
              <a:ext cx="82281" cy="82663"/>
            </a:xfrm>
            <a:custGeom>
              <a:rect b="b" l="l" r="r" t="t"/>
              <a:pathLst>
                <a:path extrusionOk="0" h="2597" w="2585">
                  <a:moveTo>
                    <a:pt x="1287" y="310"/>
                  </a:moveTo>
                  <a:cubicBezTo>
                    <a:pt x="1823" y="310"/>
                    <a:pt x="2275" y="751"/>
                    <a:pt x="2275" y="1299"/>
                  </a:cubicBezTo>
                  <a:cubicBezTo>
                    <a:pt x="2263" y="1834"/>
                    <a:pt x="1823" y="2275"/>
                    <a:pt x="1287" y="2275"/>
                  </a:cubicBezTo>
                  <a:cubicBezTo>
                    <a:pt x="751" y="2275"/>
                    <a:pt x="310" y="1846"/>
                    <a:pt x="310" y="1299"/>
                  </a:cubicBezTo>
                  <a:cubicBezTo>
                    <a:pt x="310" y="763"/>
                    <a:pt x="739" y="310"/>
                    <a:pt x="1287" y="310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99"/>
                  </a:cubicBezTo>
                  <a:cubicBezTo>
                    <a:pt x="1" y="2013"/>
                    <a:pt x="572" y="2596"/>
                    <a:pt x="1287" y="2596"/>
                  </a:cubicBezTo>
                  <a:cubicBezTo>
                    <a:pt x="2001" y="2596"/>
                    <a:pt x="2585" y="2013"/>
                    <a:pt x="2585" y="1299"/>
                  </a:cubicBezTo>
                  <a:cubicBezTo>
                    <a:pt x="2585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6"/>
            <p:cNvSpPr/>
            <p:nvPr/>
          </p:nvSpPr>
          <p:spPr>
            <a:xfrm>
              <a:off x="4775215" y="1541599"/>
              <a:ext cx="199001" cy="147850"/>
            </a:xfrm>
            <a:custGeom>
              <a:rect b="b" l="l" r="r" t="t"/>
              <a:pathLst>
                <a:path extrusionOk="0" h="4645" w="6252">
                  <a:moveTo>
                    <a:pt x="1834" y="1811"/>
                  </a:moveTo>
                  <a:cubicBezTo>
                    <a:pt x="2168" y="1811"/>
                    <a:pt x="2465" y="1989"/>
                    <a:pt x="2644" y="2239"/>
                  </a:cubicBezTo>
                  <a:cubicBezTo>
                    <a:pt x="2680" y="2394"/>
                    <a:pt x="2739" y="2525"/>
                    <a:pt x="2799" y="2656"/>
                  </a:cubicBezTo>
                  <a:cubicBezTo>
                    <a:pt x="2799" y="2704"/>
                    <a:pt x="2811" y="2751"/>
                    <a:pt x="2811" y="2787"/>
                  </a:cubicBezTo>
                  <a:cubicBezTo>
                    <a:pt x="2811" y="3335"/>
                    <a:pt x="2382" y="3775"/>
                    <a:pt x="1834" y="3775"/>
                  </a:cubicBezTo>
                  <a:cubicBezTo>
                    <a:pt x="1298" y="3775"/>
                    <a:pt x="846" y="3347"/>
                    <a:pt x="846" y="2787"/>
                  </a:cubicBezTo>
                  <a:cubicBezTo>
                    <a:pt x="846" y="2251"/>
                    <a:pt x="1275" y="1811"/>
                    <a:pt x="1834" y="1811"/>
                  </a:cubicBezTo>
                  <a:close/>
                  <a:moveTo>
                    <a:pt x="1834" y="1263"/>
                  </a:moveTo>
                  <a:cubicBezTo>
                    <a:pt x="2108" y="1263"/>
                    <a:pt x="2382" y="1334"/>
                    <a:pt x="2620" y="1489"/>
                  </a:cubicBezTo>
                  <a:cubicBezTo>
                    <a:pt x="2608" y="1561"/>
                    <a:pt x="2608" y="1644"/>
                    <a:pt x="2584" y="1727"/>
                  </a:cubicBezTo>
                  <a:cubicBezTo>
                    <a:pt x="2382" y="1572"/>
                    <a:pt x="2108" y="1465"/>
                    <a:pt x="1822" y="1465"/>
                  </a:cubicBezTo>
                  <a:cubicBezTo>
                    <a:pt x="1120" y="1465"/>
                    <a:pt x="536" y="2049"/>
                    <a:pt x="536" y="2763"/>
                  </a:cubicBezTo>
                  <a:cubicBezTo>
                    <a:pt x="536" y="3477"/>
                    <a:pt x="1108" y="4061"/>
                    <a:pt x="1822" y="4061"/>
                  </a:cubicBezTo>
                  <a:cubicBezTo>
                    <a:pt x="2453" y="4061"/>
                    <a:pt x="2953" y="3632"/>
                    <a:pt x="3096" y="3049"/>
                  </a:cubicBezTo>
                  <a:cubicBezTo>
                    <a:pt x="3156" y="3108"/>
                    <a:pt x="3215" y="3156"/>
                    <a:pt x="3275" y="3216"/>
                  </a:cubicBezTo>
                  <a:cubicBezTo>
                    <a:pt x="3084" y="3870"/>
                    <a:pt x="2501" y="4299"/>
                    <a:pt x="1834" y="4299"/>
                  </a:cubicBezTo>
                  <a:cubicBezTo>
                    <a:pt x="1001" y="4299"/>
                    <a:pt x="310" y="3608"/>
                    <a:pt x="310" y="2775"/>
                  </a:cubicBezTo>
                  <a:cubicBezTo>
                    <a:pt x="310" y="1942"/>
                    <a:pt x="1001" y="1263"/>
                    <a:pt x="1834" y="1263"/>
                  </a:cubicBezTo>
                  <a:close/>
                  <a:moveTo>
                    <a:pt x="4430" y="1"/>
                  </a:moveTo>
                  <a:cubicBezTo>
                    <a:pt x="3644" y="1"/>
                    <a:pt x="2977" y="501"/>
                    <a:pt x="2703" y="1203"/>
                  </a:cubicBezTo>
                  <a:cubicBezTo>
                    <a:pt x="2441" y="1049"/>
                    <a:pt x="2144" y="977"/>
                    <a:pt x="1834" y="977"/>
                  </a:cubicBezTo>
                  <a:cubicBezTo>
                    <a:pt x="822" y="977"/>
                    <a:pt x="1" y="1799"/>
                    <a:pt x="1" y="2811"/>
                  </a:cubicBezTo>
                  <a:cubicBezTo>
                    <a:pt x="1" y="3823"/>
                    <a:pt x="822" y="4644"/>
                    <a:pt x="1834" y="4644"/>
                  </a:cubicBezTo>
                  <a:cubicBezTo>
                    <a:pt x="2608" y="4644"/>
                    <a:pt x="3287" y="4168"/>
                    <a:pt x="3561" y="3430"/>
                  </a:cubicBezTo>
                  <a:cubicBezTo>
                    <a:pt x="3811" y="3573"/>
                    <a:pt x="4108" y="3656"/>
                    <a:pt x="4430" y="3656"/>
                  </a:cubicBezTo>
                  <a:cubicBezTo>
                    <a:pt x="4846" y="3656"/>
                    <a:pt x="5251" y="3513"/>
                    <a:pt x="5585" y="3251"/>
                  </a:cubicBezTo>
                  <a:cubicBezTo>
                    <a:pt x="5894" y="3001"/>
                    <a:pt x="6132" y="2632"/>
                    <a:pt x="6216" y="2239"/>
                  </a:cubicBezTo>
                  <a:cubicBezTo>
                    <a:pt x="6228" y="2144"/>
                    <a:pt x="6192" y="2049"/>
                    <a:pt x="6097" y="2037"/>
                  </a:cubicBezTo>
                  <a:cubicBezTo>
                    <a:pt x="6086" y="2035"/>
                    <a:pt x="6076" y="2035"/>
                    <a:pt x="6065" y="2035"/>
                  </a:cubicBezTo>
                  <a:cubicBezTo>
                    <a:pt x="5991" y="2035"/>
                    <a:pt x="5917" y="2072"/>
                    <a:pt x="5906" y="2156"/>
                  </a:cubicBezTo>
                  <a:cubicBezTo>
                    <a:pt x="5739" y="2835"/>
                    <a:pt x="5144" y="3335"/>
                    <a:pt x="4430" y="3335"/>
                  </a:cubicBezTo>
                  <a:cubicBezTo>
                    <a:pt x="3882" y="3335"/>
                    <a:pt x="3394" y="3037"/>
                    <a:pt x="3120" y="2561"/>
                  </a:cubicBezTo>
                  <a:cubicBezTo>
                    <a:pt x="3096" y="2406"/>
                    <a:pt x="3037" y="2263"/>
                    <a:pt x="2965" y="2120"/>
                  </a:cubicBezTo>
                  <a:cubicBezTo>
                    <a:pt x="2763" y="1191"/>
                    <a:pt x="3477" y="310"/>
                    <a:pt x="4430" y="310"/>
                  </a:cubicBezTo>
                  <a:cubicBezTo>
                    <a:pt x="5144" y="310"/>
                    <a:pt x="5739" y="787"/>
                    <a:pt x="5906" y="1489"/>
                  </a:cubicBezTo>
                  <a:cubicBezTo>
                    <a:pt x="5916" y="1560"/>
                    <a:pt x="5986" y="1613"/>
                    <a:pt x="6058" y="1613"/>
                  </a:cubicBezTo>
                  <a:cubicBezTo>
                    <a:pt x="6071" y="1613"/>
                    <a:pt x="6084" y="1612"/>
                    <a:pt x="6097" y="1608"/>
                  </a:cubicBezTo>
                  <a:cubicBezTo>
                    <a:pt x="6192" y="1584"/>
                    <a:pt x="6251" y="1501"/>
                    <a:pt x="6216" y="1406"/>
                  </a:cubicBezTo>
                  <a:cubicBezTo>
                    <a:pt x="6132" y="1013"/>
                    <a:pt x="5906" y="656"/>
                    <a:pt x="5585" y="394"/>
                  </a:cubicBezTo>
                  <a:cubicBezTo>
                    <a:pt x="5251" y="132"/>
                    <a:pt x="4846" y="1"/>
                    <a:pt x="4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6"/>
            <p:cNvSpPr/>
            <p:nvPr/>
          </p:nvSpPr>
          <p:spPr>
            <a:xfrm>
              <a:off x="4901803" y="1574957"/>
              <a:ext cx="28838" cy="50069"/>
            </a:xfrm>
            <a:custGeom>
              <a:rect b="b" l="l" r="r" t="t"/>
              <a:pathLst>
                <a:path extrusionOk="0" h="1573" w="906">
                  <a:moveTo>
                    <a:pt x="429" y="322"/>
                  </a:moveTo>
                  <a:lnTo>
                    <a:pt x="429" y="596"/>
                  </a:lnTo>
                  <a:cubicBezTo>
                    <a:pt x="310" y="548"/>
                    <a:pt x="274" y="513"/>
                    <a:pt x="274" y="453"/>
                  </a:cubicBezTo>
                  <a:cubicBezTo>
                    <a:pt x="274" y="358"/>
                    <a:pt x="358" y="334"/>
                    <a:pt x="429" y="322"/>
                  </a:cubicBezTo>
                  <a:close/>
                  <a:moveTo>
                    <a:pt x="512" y="894"/>
                  </a:moveTo>
                  <a:cubicBezTo>
                    <a:pt x="631" y="941"/>
                    <a:pt x="667" y="1001"/>
                    <a:pt x="667" y="1072"/>
                  </a:cubicBezTo>
                  <a:cubicBezTo>
                    <a:pt x="667" y="1167"/>
                    <a:pt x="608" y="1215"/>
                    <a:pt x="512" y="1227"/>
                  </a:cubicBezTo>
                  <a:lnTo>
                    <a:pt x="512" y="894"/>
                  </a:lnTo>
                  <a:close/>
                  <a:moveTo>
                    <a:pt x="453" y="1"/>
                  </a:moveTo>
                  <a:cubicBezTo>
                    <a:pt x="429" y="1"/>
                    <a:pt x="393" y="24"/>
                    <a:pt x="393" y="48"/>
                  </a:cubicBezTo>
                  <a:lnTo>
                    <a:pt x="393" y="108"/>
                  </a:lnTo>
                  <a:cubicBezTo>
                    <a:pt x="167" y="132"/>
                    <a:pt x="24" y="251"/>
                    <a:pt x="24" y="477"/>
                  </a:cubicBezTo>
                  <a:cubicBezTo>
                    <a:pt x="24" y="715"/>
                    <a:pt x="203" y="798"/>
                    <a:pt x="393" y="870"/>
                  </a:cubicBezTo>
                  <a:lnTo>
                    <a:pt x="393" y="1239"/>
                  </a:lnTo>
                  <a:cubicBezTo>
                    <a:pt x="286" y="1227"/>
                    <a:pt x="250" y="1179"/>
                    <a:pt x="155" y="1120"/>
                  </a:cubicBezTo>
                  <a:cubicBezTo>
                    <a:pt x="138" y="1108"/>
                    <a:pt x="122" y="1102"/>
                    <a:pt x="106" y="1102"/>
                  </a:cubicBezTo>
                  <a:cubicBezTo>
                    <a:pt x="46" y="1102"/>
                    <a:pt x="0" y="1182"/>
                    <a:pt x="0" y="1239"/>
                  </a:cubicBezTo>
                  <a:cubicBezTo>
                    <a:pt x="0" y="1275"/>
                    <a:pt x="12" y="1298"/>
                    <a:pt x="24" y="1310"/>
                  </a:cubicBezTo>
                  <a:cubicBezTo>
                    <a:pt x="96" y="1417"/>
                    <a:pt x="262" y="1465"/>
                    <a:pt x="393" y="1465"/>
                  </a:cubicBezTo>
                  <a:lnTo>
                    <a:pt x="393" y="1525"/>
                  </a:lnTo>
                  <a:cubicBezTo>
                    <a:pt x="393" y="1548"/>
                    <a:pt x="429" y="1572"/>
                    <a:pt x="453" y="1572"/>
                  </a:cubicBezTo>
                  <a:cubicBezTo>
                    <a:pt x="488" y="1572"/>
                    <a:pt x="512" y="1548"/>
                    <a:pt x="512" y="1525"/>
                  </a:cubicBezTo>
                  <a:lnTo>
                    <a:pt x="512" y="1465"/>
                  </a:lnTo>
                  <a:cubicBezTo>
                    <a:pt x="715" y="1429"/>
                    <a:pt x="869" y="1298"/>
                    <a:pt x="869" y="1060"/>
                  </a:cubicBezTo>
                  <a:cubicBezTo>
                    <a:pt x="905" y="810"/>
                    <a:pt x="739" y="715"/>
                    <a:pt x="536" y="644"/>
                  </a:cubicBezTo>
                  <a:lnTo>
                    <a:pt x="536" y="298"/>
                  </a:lnTo>
                  <a:cubicBezTo>
                    <a:pt x="608" y="298"/>
                    <a:pt x="631" y="322"/>
                    <a:pt x="715" y="358"/>
                  </a:cubicBezTo>
                  <a:cubicBezTo>
                    <a:pt x="728" y="367"/>
                    <a:pt x="742" y="372"/>
                    <a:pt x="758" y="372"/>
                  </a:cubicBezTo>
                  <a:cubicBezTo>
                    <a:pt x="784" y="372"/>
                    <a:pt x="811" y="355"/>
                    <a:pt x="834" y="310"/>
                  </a:cubicBezTo>
                  <a:cubicBezTo>
                    <a:pt x="858" y="274"/>
                    <a:pt x="869" y="215"/>
                    <a:pt x="810" y="167"/>
                  </a:cubicBezTo>
                  <a:cubicBezTo>
                    <a:pt x="739" y="108"/>
                    <a:pt x="619" y="96"/>
                    <a:pt x="512" y="96"/>
                  </a:cubicBezTo>
                  <a:lnTo>
                    <a:pt x="512" y="48"/>
                  </a:lnTo>
                  <a:cubicBezTo>
                    <a:pt x="512" y="24"/>
                    <a:pt x="488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6"/>
            <p:cNvSpPr/>
            <p:nvPr/>
          </p:nvSpPr>
          <p:spPr>
            <a:xfrm>
              <a:off x="4670239" y="1657269"/>
              <a:ext cx="359679" cy="206163"/>
            </a:xfrm>
            <a:custGeom>
              <a:rect b="b" l="l" r="r" t="t"/>
              <a:pathLst>
                <a:path extrusionOk="0" h="6477" w="11300">
                  <a:moveTo>
                    <a:pt x="3590" y="1935"/>
                  </a:moveTo>
                  <a:cubicBezTo>
                    <a:pt x="3607" y="1935"/>
                    <a:pt x="3623" y="1948"/>
                    <a:pt x="3632" y="1975"/>
                  </a:cubicBezTo>
                  <a:cubicBezTo>
                    <a:pt x="3715" y="2129"/>
                    <a:pt x="4727" y="4832"/>
                    <a:pt x="4751" y="4939"/>
                  </a:cubicBezTo>
                  <a:cubicBezTo>
                    <a:pt x="4775" y="4951"/>
                    <a:pt x="4751" y="4975"/>
                    <a:pt x="4727" y="4987"/>
                  </a:cubicBezTo>
                  <a:lnTo>
                    <a:pt x="4013" y="5261"/>
                  </a:lnTo>
                  <a:cubicBezTo>
                    <a:pt x="3965" y="5130"/>
                    <a:pt x="2941" y="2403"/>
                    <a:pt x="2870" y="2213"/>
                  </a:cubicBezTo>
                  <a:lnTo>
                    <a:pt x="3572" y="1939"/>
                  </a:lnTo>
                  <a:cubicBezTo>
                    <a:pt x="3578" y="1936"/>
                    <a:pt x="3584" y="1935"/>
                    <a:pt x="3590" y="1935"/>
                  </a:cubicBezTo>
                  <a:close/>
                  <a:moveTo>
                    <a:pt x="2584" y="2308"/>
                  </a:moveTo>
                  <a:lnTo>
                    <a:pt x="3727" y="5368"/>
                  </a:lnTo>
                  <a:cubicBezTo>
                    <a:pt x="3180" y="5570"/>
                    <a:pt x="1810" y="6082"/>
                    <a:pt x="1584" y="6166"/>
                  </a:cubicBezTo>
                  <a:cubicBezTo>
                    <a:pt x="1577" y="6172"/>
                    <a:pt x="1569" y="6175"/>
                    <a:pt x="1560" y="6175"/>
                  </a:cubicBezTo>
                  <a:cubicBezTo>
                    <a:pt x="1537" y="6175"/>
                    <a:pt x="1509" y="6156"/>
                    <a:pt x="1501" y="6130"/>
                  </a:cubicBezTo>
                  <a:lnTo>
                    <a:pt x="394" y="3201"/>
                  </a:lnTo>
                  <a:cubicBezTo>
                    <a:pt x="382" y="3177"/>
                    <a:pt x="394" y="3130"/>
                    <a:pt x="441" y="3118"/>
                  </a:cubicBezTo>
                  <a:cubicBezTo>
                    <a:pt x="1144" y="2844"/>
                    <a:pt x="2096" y="2487"/>
                    <a:pt x="2584" y="2308"/>
                  </a:cubicBezTo>
                  <a:close/>
                  <a:moveTo>
                    <a:pt x="10358" y="1"/>
                  </a:moveTo>
                  <a:cubicBezTo>
                    <a:pt x="10108" y="1"/>
                    <a:pt x="9869" y="131"/>
                    <a:pt x="9692" y="308"/>
                  </a:cubicBezTo>
                  <a:lnTo>
                    <a:pt x="7966" y="1737"/>
                  </a:lnTo>
                  <a:cubicBezTo>
                    <a:pt x="7883" y="1522"/>
                    <a:pt x="7668" y="1308"/>
                    <a:pt x="7263" y="1308"/>
                  </a:cubicBezTo>
                  <a:cubicBezTo>
                    <a:pt x="6756" y="1308"/>
                    <a:pt x="6387" y="1304"/>
                    <a:pt x="6108" y="1304"/>
                  </a:cubicBezTo>
                  <a:cubicBezTo>
                    <a:pt x="5503" y="1304"/>
                    <a:pt x="5318" y="1321"/>
                    <a:pt x="5049" y="1427"/>
                  </a:cubicBezTo>
                  <a:lnTo>
                    <a:pt x="3953" y="1868"/>
                  </a:lnTo>
                  <a:lnTo>
                    <a:pt x="3930" y="1820"/>
                  </a:lnTo>
                  <a:cubicBezTo>
                    <a:pt x="3875" y="1675"/>
                    <a:pt x="3745" y="1592"/>
                    <a:pt x="3597" y="1592"/>
                  </a:cubicBezTo>
                  <a:cubicBezTo>
                    <a:pt x="3550" y="1592"/>
                    <a:pt x="3502" y="1600"/>
                    <a:pt x="3453" y="1618"/>
                  </a:cubicBezTo>
                  <a:lnTo>
                    <a:pt x="2620" y="1927"/>
                  </a:lnTo>
                  <a:cubicBezTo>
                    <a:pt x="2251" y="2058"/>
                    <a:pt x="1108" y="2510"/>
                    <a:pt x="298" y="2808"/>
                  </a:cubicBezTo>
                  <a:cubicBezTo>
                    <a:pt x="96" y="2880"/>
                    <a:pt x="1" y="3106"/>
                    <a:pt x="84" y="3308"/>
                  </a:cubicBezTo>
                  <a:lnTo>
                    <a:pt x="1179" y="6225"/>
                  </a:lnTo>
                  <a:cubicBezTo>
                    <a:pt x="1234" y="6389"/>
                    <a:pt x="1379" y="6476"/>
                    <a:pt x="1540" y="6476"/>
                  </a:cubicBezTo>
                  <a:cubicBezTo>
                    <a:pt x="1590" y="6476"/>
                    <a:pt x="1641" y="6468"/>
                    <a:pt x="1691" y="6451"/>
                  </a:cubicBezTo>
                  <a:cubicBezTo>
                    <a:pt x="1941" y="6368"/>
                    <a:pt x="3608" y="5725"/>
                    <a:pt x="3977" y="5594"/>
                  </a:cubicBezTo>
                  <a:lnTo>
                    <a:pt x="4858" y="5261"/>
                  </a:lnTo>
                  <a:cubicBezTo>
                    <a:pt x="5049" y="5189"/>
                    <a:pt x="5144" y="4975"/>
                    <a:pt x="5061" y="4785"/>
                  </a:cubicBezTo>
                  <a:lnTo>
                    <a:pt x="5049" y="4737"/>
                  </a:lnTo>
                  <a:cubicBezTo>
                    <a:pt x="5620" y="4499"/>
                    <a:pt x="5632" y="4475"/>
                    <a:pt x="6228" y="4475"/>
                  </a:cubicBezTo>
                  <a:cubicBezTo>
                    <a:pt x="6311" y="4475"/>
                    <a:pt x="6394" y="4404"/>
                    <a:pt x="6394" y="4308"/>
                  </a:cubicBezTo>
                  <a:cubicBezTo>
                    <a:pt x="6394" y="4225"/>
                    <a:pt x="6311" y="4142"/>
                    <a:pt x="6228" y="4142"/>
                  </a:cubicBezTo>
                  <a:cubicBezTo>
                    <a:pt x="5585" y="4142"/>
                    <a:pt x="5525" y="4189"/>
                    <a:pt x="4930" y="4439"/>
                  </a:cubicBezTo>
                  <a:lnTo>
                    <a:pt x="4073" y="2153"/>
                  </a:lnTo>
                  <a:lnTo>
                    <a:pt x="5168" y="1689"/>
                  </a:lnTo>
                  <a:cubicBezTo>
                    <a:pt x="5361" y="1615"/>
                    <a:pt x="5513" y="1601"/>
                    <a:pt x="5986" y="1601"/>
                  </a:cubicBezTo>
                  <a:cubicBezTo>
                    <a:pt x="6270" y="1601"/>
                    <a:pt x="6670" y="1606"/>
                    <a:pt x="7263" y="1606"/>
                  </a:cubicBezTo>
                  <a:cubicBezTo>
                    <a:pt x="7442" y="1606"/>
                    <a:pt x="7561" y="1665"/>
                    <a:pt x="7644" y="1784"/>
                  </a:cubicBezTo>
                  <a:cubicBezTo>
                    <a:pt x="7704" y="1868"/>
                    <a:pt x="7704" y="1963"/>
                    <a:pt x="7716" y="1987"/>
                  </a:cubicBezTo>
                  <a:cubicBezTo>
                    <a:pt x="7716" y="2046"/>
                    <a:pt x="7668" y="2344"/>
                    <a:pt x="7382" y="2391"/>
                  </a:cubicBezTo>
                  <a:cubicBezTo>
                    <a:pt x="6942" y="2463"/>
                    <a:pt x="5989" y="2594"/>
                    <a:pt x="5978" y="2594"/>
                  </a:cubicBezTo>
                  <a:cubicBezTo>
                    <a:pt x="5882" y="2606"/>
                    <a:pt x="5823" y="2689"/>
                    <a:pt x="5835" y="2772"/>
                  </a:cubicBezTo>
                  <a:cubicBezTo>
                    <a:pt x="5858" y="2844"/>
                    <a:pt x="5918" y="2903"/>
                    <a:pt x="6001" y="2903"/>
                  </a:cubicBezTo>
                  <a:lnTo>
                    <a:pt x="6037" y="2903"/>
                  </a:lnTo>
                  <a:cubicBezTo>
                    <a:pt x="6049" y="2903"/>
                    <a:pt x="7001" y="2772"/>
                    <a:pt x="7442" y="2701"/>
                  </a:cubicBezTo>
                  <a:cubicBezTo>
                    <a:pt x="7859" y="2630"/>
                    <a:pt x="8014" y="2284"/>
                    <a:pt x="8037" y="2046"/>
                  </a:cubicBezTo>
                  <a:lnTo>
                    <a:pt x="9919" y="498"/>
                  </a:lnTo>
                  <a:cubicBezTo>
                    <a:pt x="10039" y="385"/>
                    <a:pt x="10193" y="287"/>
                    <a:pt x="10356" y="287"/>
                  </a:cubicBezTo>
                  <a:cubicBezTo>
                    <a:pt x="10451" y="287"/>
                    <a:pt x="10549" y="320"/>
                    <a:pt x="10645" y="403"/>
                  </a:cubicBezTo>
                  <a:cubicBezTo>
                    <a:pt x="10942" y="701"/>
                    <a:pt x="10681" y="1058"/>
                    <a:pt x="10597" y="1141"/>
                  </a:cubicBezTo>
                  <a:cubicBezTo>
                    <a:pt x="10526" y="1213"/>
                    <a:pt x="8240" y="3677"/>
                    <a:pt x="8240" y="3677"/>
                  </a:cubicBezTo>
                  <a:cubicBezTo>
                    <a:pt x="7906" y="4070"/>
                    <a:pt x="7466" y="4130"/>
                    <a:pt x="7263" y="4130"/>
                  </a:cubicBezTo>
                  <a:lnTo>
                    <a:pt x="6966" y="4130"/>
                  </a:lnTo>
                  <a:cubicBezTo>
                    <a:pt x="6882" y="4130"/>
                    <a:pt x="6811" y="4201"/>
                    <a:pt x="6811" y="4296"/>
                  </a:cubicBezTo>
                  <a:cubicBezTo>
                    <a:pt x="6811" y="4380"/>
                    <a:pt x="6882" y="4463"/>
                    <a:pt x="6966" y="4463"/>
                  </a:cubicBezTo>
                  <a:lnTo>
                    <a:pt x="7287" y="4463"/>
                  </a:lnTo>
                  <a:cubicBezTo>
                    <a:pt x="7502" y="4439"/>
                    <a:pt x="8061" y="4368"/>
                    <a:pt x="8478" y="3892"/>
                  </a:cubicBezTo>
                  <a:lnTo>
                    <a:pt x="10835" y="1344"/>
                  </a:lnTo>
                  <a:cubicBezTo>
                    <a:pt x="11062" y="1153"/>
                    <a:pt x="11300" y="629"/>
                    <a:pt x="10871" y="213"/>
                  </a:cubicBezTo>
                  <a:cubicBezTo>
                    <a:pt x="10706" y="62"/>
                    <a:pt x="10530" y="1"/>
                    <a:pt x="10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3" name="Google Shape;2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00" y="3511283"/>
            <a:ext cx="635200" cy="6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67" y="2397075"/>
            <a:ext cx="1272532" cy="8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6983" y="2487926"/>
            <a:ext cx="1129247" cy="6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8875" y="3123121"/>
            <a:ext cx="635200" cy="635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01300" y="3166534"/>
            <a:ext cx="548399" cy="54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19875" y="3632193"/>
            <a:ext cx="881425" cy="8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6"/>
          <p:cNvSpPr txBox="1"/>
          <p:nvPr/>
        </p:nvSpPr>
        <p:spPr>
          <a:xfrm>
            <a:off x="4416050" y="4599550"/>
            <a:ext cx="3941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Estimated Yearly Cost: $61,000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>
            <p:ph idx="1" type="subTitle"/>
          </p:nvPr>
        </p:nvSpPr>
        <p:spPr>
          <a:xfrm>
            <a:off x="3538500" y="2746400"/>
            <a:ext cx="2067000" cy="16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</a:t>
            </a:r>
            <a:r>
              <a:rPr lang="en">
                <a:solidFill>
                  <a:schemeClr val="lt2"/>
                </a:solidFill>
              </a:rPr>
              <a:t>asy</a:t>
            </a:r>
            <a:r>
              <a:rPr lang="en"/>
              <a:t> for job seekers of all levels to generate professional-quality cover letters in </a:t>
            </a:r>
            <a:r>
              <a:rPr lang="en">
                <a:solidFill>
                  <a:schemeClr val="lt2"/>
                </a:solidFill>
              </a:rPr>
              <a:t>minutes</a:t>
            </a:r>
            <a:r>
              <a:rPr lang="en"/>
              <a:t> by </a:t>
            </a:r>
            <a:r>
              <a:rPr lang="en">
                <a:solidFill>
                  <a:schemeClr val="lt2"/>
                </a:solidFill>
              </a:rPr>
              <a:t>clicking a </a:t>
            </a:r>
            <a:r>
              <a:rPr lang="en">
                <a:solidFill>
                  <a:schemeClr val="lt2"/>
                </a:solidFill>
              </a:rPr>
              <a:t>button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85" name="Google Shape;285;p47"/>
          <p:cNvSpPr txBox="1"/>
          <p:nvPr>
            <p:ph idx="3" type="subTitle"/>
          </p:nvPr>
        </p:nvSpPr>
        <p:spPr>
          <a:xfrm>
            <a:off x="6028550" y="2794475"/>
            <a:ext cx="2067000" cy="15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users to import job descriptions  from </a:t>
            </a:r>
            <a:r>
              <a:rPr lang="en">
                <a:solidFill>
                  <a:schemeClr val="lt2"/>
                </a:solidFill>
              </a:rPr>
              <a:t>LinkedIn</a:t>
            </a:r>
            <a:r>
              <a:rPr lang="en"/>
              <a:t> and produce </a:t>
            </a:r>
            <a:r>
              <a:rPr lang="en">
                <a:solidFill>
                  <a:schemeClr val="lt2"/>
                </a:solidFill>
              </a:rPr>
              <a:t>customized</a:t>
            </a:r>
            <a:r>
              <a:rPr lang="en"/>
              <a:t> cover letters </a:t>
            </a:r>
            <a:r>
              <a:rPr lang="en">
                <a:solidFill>
                  <a:schemeClr val="lt2"/>
                </a:solidFill>
              </a:rPr>
              <a:t>efficiency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86" name="Google Shape;286;p47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Data-Driven Personalization</a:t>
            </a:r>
            <a:endParaRPr sz="1600"/>
          </a:p>
        </p:txBody>
      </p:sp>
      <p:sp>
        <p:nvSpPr>
          <p:cNvPr id="287" name="Google Shape;287;p47"/>
          <p:cNvSpPr txBox="1"/>
          <p:nvPr>
            <p:ph idx="5" type="subTitle"/>
          </p:nvPr>
        </p:nvSpPr>
        <p:spPr>
          <a:xfrm>
            <a:off x="1048450" y="2746400"/>
            <a:ext cx="2067000" cy="16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Utilizes machine learning algorithms to create </a:t>
            </a:r>
            <a:r>
              <a:rPr lang="en">
                <a:solidFill>
                  <a:schemeClr val="lt2"/>
                </a:solidFill>
              </a:rPr>
              <a:t>personalized</a:t>
            </a:r>
            <a:r>
              <a:rPr lang="en"/>
              <a:t> cover letters.</a:t>
            </a:r>
            <a:endParaRPr/>
          </a:p>
        </p:txBody>
      </p:sp>
      <p:sp>
        <p:nvSpPr>
          <p:cNvPr id="288" name="Google Shape;288;p47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User </a:t>
            </a:r>
            <a:r>
              <a:rPr lang="en" sz="2100"/>
              <a:t>Friendly</a:t>
            </a:r>
            <a:endParaRPr sz="2100"/>
          </a:p>
        </p:txBody>
      </p:sp>
      <p:sp>
        <p:nvSpPr>
          <p:cNvPr id="289" name="Google Shape;289;p47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Integration with LinkedIn</a:t>
            </a:r>
            <a:endParaRPr sz="1700"/>
          </a:p>
        </p:txBody>
      </p:sp>
      <p:sp>
        <p:nvSpPr>
          <p:cNvPr id="290" name="Google Shape;290;p47"/>
          <p:cNvSpPr txBox="1"/>
          <p:nvPr/>
        </p:nvSpPr>
        <p:spPr>
          <a:xfrm>
            <a:off x="570425" y="246750"/>
            <a:ext cx="18939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Strengths</a:t>
            </a:r>
            <a:endParaRPr b="1" sz="26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47"/>
          <p:cNvSpPr/>
          <p:nvPr/>
        </p:nvSpPr>
        <p:spPr>
          <a:xfrm>
            <a:off x="1899132" y="1466987"/>
            <a:ext cx="365632" cy="363561"/>
          </a:xfrm>
          <a:custGeom>
            <a:rect b="b" l="l" r="r" t="t"/>
            <a:pathLst>
              <a:path extrusionOk="0" h="11413" w="11478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47"/>
          <p:cNvGrpSpPr/>
          <p:nvPr/>
        </p:nvGrpSpPr>
        <p:grpSpPr>
          <a:xfrm>
            <a:off x="6879222" y="1471049"/>
            <a:ext cx="371424" cy="355446"/>
            <a:chOff x="5621097" y="1500761"/>
            <a:chExt cx="371424" cy="355446"/>
          </a:xfrm>
        </p:grpSpPr>
        <p:sp>
          <p:nvSpPr>
            <p:cNvPr id="293" name="Google Shape;293;p47"/>
            <p:cNvSpPr/>
            <p:nvPr/>
          </p:nvSpPr>
          <p:spPr>
            <a:xfrm>
              <a:off x="5621097" y="1539721"/>
              <a:ext cx="324061" cy="316486"/>
            </a:xfrm>
            <a:custGeom>
              <a:rect b="b" l="l" r="r" t="t"/>
              <a:pathLst>
                <a:path extrusionOk="0" h="9943" w="10181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7"/>
            <p:cNvSpPr/>
            <p:nvPr/>
          </p:nvSpPr>
          <p:spPr>
            <a:xfrm>
              <a:off x="5669606" y="1500761"/>
              <a:ext cx="322915" cy="316390"/>
            </a:xfrm>
            <a:custGeom>
              <a:rect b="b" l="l" r="r" t="t"/>
              <a:pathLst>
                <a:path extrusionOk="0" h="9940" w="10145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47"/>
          <p:cNvSpPr/>
          <p:nvPr/>
        </p:nvSpPr>
        <p:spPr>
          <a:xfrm>
            <a:off x="4388095" y="1518832"/>
            <a:ext cx="367805" cy="259871"/>
          </a:xfrm>
          <a:custGeom>
            <a:rect b="b" l="l" r="r" t="t"/>
            <a:pathLst>
              <a:path extrusionOk="0" h="8203" w="1161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10000</a:t>
            </a:r>
            <a:endParaRPr/>
          </a:p>
        </p:txBody>
      </p:sp>
      <p:sp>
        <p:nvSpPr>
          <p:cNvPr id="301" name="Google Shape;301;p48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+50%</a:t>
            </a:r>
            <a:endParaRPr/>
          </a:p>
        </p:txBody>
      </p:sp>
      <p:sp>
        <p:nvSpPr>
          <p:cNvPr id="302" name="Google Shape;302;p4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Efficiency for Applying a Job</a:t>
            </a:r>
            <a:endParaRPr/>
          </a:p>
        </p:txBody>
      </p:sp>
      <p:sp>
        <p:nvSpPr>
          <p:cNvPr id="303" name="Google Shape;303;p4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for our </a:t>
            </a:r>
            <a:r>
              <a:rPr lang="en"/>
              <a:t>service</a:t>
            </a:r>
            <a:endParaRPr/>
          </a:p>
        </p:txBody>
      </p:sp>
      <p:sp>
        <p:nvSpPr>
          <p:cNvPr id="304" name="Google Shape;304;p48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80%</a:t>
            </a:r>
            <a:endParaRPr/>
          </a:p>
        </p:txBody>
      </p:sp>
      <p:sp>
        <p:nvSpPr>
          <p:cNvPr id="305" name="Google Shape;305;p4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Satisfaction Rate</a:t>
            </a:r>
            <a:endParaRPr/>
          </a:p>
        </p:txBody>
      </p:sp>
      <p:sp>
        <p:nvSpPr>
          <p:cNvPr id="306" name="Google Shape;306;p48"/>
          <p:cNvSpPr txBox="1"/>
          <p:nvPr/>
        </p:nvSpPr>
        <p:spPr>
          <a:xfrm>
            <a:off x="522350" y="439050"/>
            <a:ext cx="2278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KPI</a:t>
            </a:r>
            <a:endParaRPr b="1" sz="34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>
            <p:ph type="title"/>
          </p:nvPr>
        </p:nvSpPr>
        <p:spPr>
          <a:xfrm>
            <a:off x="2062800" y="361160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Demo</a:t>
            </a:r>
            <a:endParaRPr sz="2900"/>
          </a:p>
        </p:txBody>
      </p:sp>
      <p:cxnSp>
        <p:nvCxnSpPr>
          <p:cNvPr id="312" name="Google Shape;312;p49"/>
          <p:cNvCxnSpPr/>
          <p:nvPr/>
        </p:nvCxnSpPr>
        <p:spPr>
          <a:xfrm>
            <a:off x="3190500" y="43826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13" name="Google Shape;3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25" y="659375"/>
            <a:ext cx="2859776" cy="285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/>
          <p:nvPr>
            <p:ph type="ctrTitle"/>
          </p:nvPr>
        </p:nvSpPr>
        <p:spPr>
          <a:xfrm>
            <a:off x="1273500" y="2079113"/>
            <a:ext cx="65970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cxnSp>
        <p:nvCxnSpPr>
          <p:cNvPr id="319" name="Google Shape;319;p50"/>
          <p:cNvCxnSpPr/>
          <p:nvPr/>
        </p:nvCxnSpPr>
        <p:spPr>
          <a:xfrm>
            <a:off x="3190500" y="3064384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20" name="Google Shape;320;p50"/>
          <p:cNvSpPr txBox="1"/>
          <p:nvPr/>
        </p:nvSpPr>
        <p:spPr>
          <a:xfrm>
            <a:off x="2485800" y="3140575"/>
            <a:ext cx="4172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Contact Info</a:t>
            </a:r>
            <a:endParaRPr b="1" sz="1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Mobile: +1 - (647) 223 3901</a:t>
            </a:r>
            <a:endParaRPr b="1" sz="1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Email: jobpostkiller@gmail.com</a:t>
            </a:r>
            <a:endParaRPr b="1" sz="1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7172100" cy="3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❖"/>
            </a:pPr>
            <a:r>
              <a:rPr lang="en" sz="1650"/>
              <a:t>Technical:</a:t>
            </a:r>
            <a:endParaRPr sz="165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Char char="➢"/>
            </a:pPr>
            <a:r>
              <a:rPr lang="en" sz="1650"/>
              <a:t>ML Canvas</a:t>
            </a:r>
            <a:endParaRPr sz="165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Char char="➢"/>
            </a:pPr>
            <a:r>
              <a:rPr lang="en" sz="1650"/>
              <a:t>Model Benchmark</a:t>
            </a:r>
            <a:endParaRPr sz="165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Char char="➢"/>
            </a:pPr>
            <a:r>
              <a:rPr lang="en" sz="1650"/>
              <a:t>Model Deployment</a:t>
            </a:r>
            <a:endParaRPr sz="165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Char char="➢"/>
            </a:pPr>
            <a:r>
              <a:rPr lang="en" sz="1650"/>
              <a:t>Challenges and Future Enhancements</a:t>
            </a:r>
            <a:endParaRPr sz="165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Char char="➢"/>
            </a:pPr>
            <a:r>
              <a:rPr lang="en" sz="1650"/>
              <a:t>Demo</a:t>
            </a:r>
            <a:endParaRPr sz="165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❖"/>
            </a:pPr>
            <a:r>
              <a:rPr lang="en" sz="1650"/>
              <a:t>Business:</a:t>
            </a:r>
            <a:endParaRPr sz="165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Char char="➢"/>
            </a:pPr>
            <a:r>
              <a:rPr lang="en" sz="1650"/>
              <a:t>Problem Statement</a:t>
            </a:r>
            <a:endParaRPr sz="165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Char char="➢"/>
            </a:pPr>
            <a:r>
              <a:rPr lang="en" sz="1650"/>
              <a:t>Company background</a:t>
            </a:r>
            <a:endParaRPr sz="165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Char char="➢"/>
            </a:pPr>
            <a:r>
              <a:rPr lang="en" sz="1650"/>
              <a:t>Sale options and Costs</a:t>
            </a:r>
            <a:endParaRPr sz="165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Char char="➢"/>
            </a:pPr>
            <a:r>
              <a:rPr lang="en" sz="1650"/>
              <a:t>Strengths</a:t>
            </a:r>
            <a:endParaRPr sz="165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Char char="➢"/>
            </a:pPr>
            <a:r>
              <a:rPr lang="en" sz="1650"/>
              <a:t>KPI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</a:t>
            </a:r>
            <a:endParaRPr/>
          </a:p>
        </p:txBody>
      </p:sp>
      <p:sp>
        <p:nvSpPr>
          <p:cNvPr id="174" name="Google Shape;174;p3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5" name="Google Shape;175;p3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 and Deployment</a:t>
            </a:r>
            <a:endParaRPr/>
          </a:p>
        </p:txBody>
      </p:sp>
      <p:cxnSp>
        <p:nvCxnSpPr>
          <p:cNvPr id="176" name="Google Shape;176;p38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9"/>
          <p:cNvSpPr txBox="1"/>
          <p:nvPr>
            <p:ph type="title"/>
          </p:nvPr>
        </p:nvSpPr>
        <p:spPr>
          <a:xfrm>
            <a:off x="6184850" y="1996650"/>
            <a:ext cx="27429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ML 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Canvas</a:t>
            </a:r>
            <a:endParaRPr sz="3500"/>
          </a:p>
        </p:txBody>
      </p:sp>
      <p:pic>
        <p:nvPicPr>
          <p:cNvPr id="182" name="Google Shape;1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80049" cy="4641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Benchmark</a:t>
            </a:r>
            <a:endParaRPr/>
          </a:p>
        </p:txBody>
      </p:sp>
      <p:cxnSp>
        <p:nvCxnSpPr>
          <p:cNvPr id="188" name="Google Shape;188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aphicFrame>
        <p:nvGraphicFramePr>
          <p:cNvPr id="189" name="Google Shape;189;p40"/>
          <p:cNvGraphicFramePr/>
          <p:nvPr/>
        </p:nvGraphicFramePr>
        <p:xfrm>
          <a:off x="938475" y="196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{B1FD6166-E588-4149-8459-059373A6C66F}</a:tableStyleId>
              </a:tblPr>
              <a:tblGrid>
                <a:gridCol w="1881275"/>
                <a:gridCol w="1089000"/>
                <a:gridCol w="1089000"/>
                <a:gridCol w="1089000"/>
                <a:gridCol w="1284850"/>
                <a:gridCol w="1418400"/>
              </a:tblGrid>
              <a:tr h="59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Bleu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loss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Accuracy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Time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Resource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59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Fine tune Bart - Baseline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0.132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12h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CPU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Fine tune Bart - with hyper parameter tuning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0.237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0.0063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2.2h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V100 GPU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cxnSp>
        <p:nvCxnSpPr>
          <p:cNvPr id="195" name="Google Shape;195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aphicFrame>
        <p:nvGraphicFramePr>
          <p:cNvPr id="196" name="Google Shape;196;p41"/>
          <p:cNvGraphicFramePr/>
          <p:nvPr/>
        </p:nvGraphicFramePr>
        <p:xfrm>
          <a:off x="2874825" y="124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{B1FD6166-E588-4149-8459-059373A6C66F}</a:tableStyleId>
              </a:tblPr>
              <a:tblGrid>
                <a:gridCol w="1697175"/>
                <a:gridCol w="1697175"/>
              </a:tblGrid>
              <a:tr h="80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Deploy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Docker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Cloud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AWS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UI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Streamlit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97" name="Google Shape;1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974" y="3857875"/>
            <a:ext cx="5640047" cy="9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2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Future </a:t>
            </a:r>
            <a:r>
              <a:rPr lang="en"/>
              <a:t>Enhancements</a:t>
            </a:r>
            <a:endParaRPr/>
          </a:p>
        </p:txBody>
      </p:sp>
      <p:sp>
        <p:nvSpPr>
          <p:cNvPr id="203" name="Google Shape;203;p42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Limited training resources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Model underperforming</a:t>
            </a:r>
            <a:endParaRPr/>
          </a:p>
        </p:txBody>
      </p:sp>
      <p:sp>
        <p:nvSpPr>
          <p:cNvPr id="204" name="Google Shape;204;p42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Enhance personalization and customization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Improve model performance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Improve data extraction 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Add user feedback ratings</a:t>
            </a:r>
            <a:endParaRPr/>
          </a:p>
        </p:txBody>
      </p:sp>
      <p:sp>
        <p:nvSpPr>
          <p:cNvPr id="205" name="Google Shape;205;p42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</a:t>
            </a:r>
            <a:endParaRPr/>
          </a:p>
        </p:txBody>
      </p:sp>
      <p:sp>
        <p:nvSpPr>
          <p:cNvPr id="206" name="Google Shape;206;p42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Enhancements</a:t>
            </a:r>
            <a:endParaRPr/>
          </a:p>
        </p:txBody>
      </p:sp>
      <p:cxnSp>
        <p:nvCxnSpPr>
          <p:cNvPr id="207" name="Google Shape;207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</a:t>
            </a:r>
            <a:endParaRPr/>
          </a:p>
        </p:txBody>
      </p:sp>
      <p:sp>
        <p:nvSpPr>
          <p:cNvPr id="213" name="Google Shape;213;p43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4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Company Planning</a:t>
            </a:r>
            <a:endParaRPr b="1"/>
          </a:p>
        </p:txBody>
      </p:sp>
      <p:cxnSp>
        <p:nvCxnSpPr>
          <p:cNvPr id="215" name="Google Shape;215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44"/>
          <p:cNvSpPr txBox="1"/>
          <p:nvPr>
            <p:ph idx="1" type="body"/>
          </p:nvPr>
        </p:nvSpPr>
        <p:spPr>
          <a:xfrm>
            <a:off x="102075" y="977425"/>
            <a:ext cx="4946400" cy="3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Job Seekers' Common Challenges:</a:t>
            </a:r>
            <a:endParaRPr b="1" sz="18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• Writing compelling cover letters is time-consuming and challenging, especially for those unfamiliar with personal branding.</a:t>
            </a:r>
            <a:endParaRPr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• Most cover letters are generic, failing to capture unique qualifications or job demands.</a:t>
            </a:r>
            <a:endParaRPr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• Applicants often overlook optimizing their cover letters for applicant tracking systems (ATS), which can automatically filter out unsuitable candidates.</a:t>
            </a:r>
            <a:endParaRPr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2" name="Google Shape;222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23" name="Google Shape;2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226" y="2775320"/>
            <a:ext cx="3851651" cy="20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4"/>
          <p:cNvSpPr txBox="1"/>
          <p:nvPr/>
        </p:nvSpPr>
        <p:spPr>
          <a:xfrm>
            <a:off x="5317950" y="4796850"/>
            <a:ext cx="36822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Unemployment rate Mar 2022 – Nov 2023</a:t>
            </a:r>
            <a:endParaRPr sz="13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44"/>
          <p:cNvSpPr txBox="1"/>
          <p:nvPr/>
        </p:nvSpPr>
        <p:spPr>
          <a:xfrm rot="-983493">
            <a:off x="6213831" y="2876646"/>
            <a:ext cx="2413182" cy="451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Keep Rising!!!!</a:t>
            </a:r>
            <a:endParaRPr b="1" i="1" sz="21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4598" y="0"/>
            <a:ext cx="2699400" cy="271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